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2" r:id="rId6"/>
    <p:sldId id="261" r:id="rId7"/>
    <p:sldId id="26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33EAC8-EBF6-4D98-BBBE-BBC3A2CC4DB0}" type="doc">
      <dgm:prSet loTypeId="urn:microsoft.com/office/officeart/2005/8/layout/venn1" loCatId="relationship" qsTypeId="urn:microsoft.com/office/officeart/2005/8/quickstyle/simple1#1" qsCatId="simple" csTypeId="urn:microsoft.com/office/officeart/2005/8/colors/colorful1" csCatId="colorful" phldr="1"/>
      <dgm:spPr/>
    </dgm:pt>
    <dgm:pt modelId="{16F65CDF-64B0-4508-A8FC-E8132173D0C8}">
      <dgm:prSet phldrT="[Text]"/>
      <dgm:spPr/>
      <dgm:t>
        <a:bodyPr/>
        <a:lstStyle/>
        <a:p>
          <a:endParaRPr lang="en-US" dirty="0" smtClean="0"/>
        </a:p>
      </dgm:t>
    </dgm:pt>
    <dgm:pt modelId="{041D6F74-D353-4319-8997-B5508CB846AD}" type="parTrans" cxnId="{E06DBB15-30C0-4574-89EC-34CE2E425583}">
      <dgm:prSet/>
      <dgm:spPr/>
      <dgm:t>
        <a:bodyPr/>
        <a:lstStyle/>
        <a:p>
          <a:endParaRPr lang="en-US"/>
        </a:p>
      </dgm:t>
    </dgm:pt>
    <dgm:pt modelId="{C6FF5B5F-2669-4661-B069-15678669469B}" type="sibTrans" cxnId="{E06DBB15-30C0-4574-89EC-34CE2E425583}">
      <dgm:prSet/>
      <dgm:spPr/>
      <dgm:t>
        <a:bodyPr/>
        <a:lstStyle/>
        <a:p>
          <a:endParaRPr lang="en-US"/>
        </a:p>
      </dgm:t>
    </dgm:pt>
    <dgm:pt modelId="{7EA7A44E-8595-419E-9B36-5217A4E89840}">
      <dgm:prSet phldrT="[Text]" custT="1"/>
      <dgm:spPr/>
      <dgm:t>
        <a:bodyPr/>
        <a:lstStyle/>
        <a:p>
          <a:endParaRPr lang="en-US" sz="5000" dirty="0"/>
        </a:p>
      </dgm:t>
    </dgm:pt>
    <dgm:pt modelId="{6D4CB45C-1082-484A-B3E7-90D9A4F38A12}" type="sibTrans" cxnId="{68B99E79-0811-404C-8A9D-9A6CF6E582E1}">
      <dgm:prSet/>
      <dgm:spPr/>
      <dgm:t>
        <a:bodyPr/>
        <a:lstStyle/>
        <a:p>
          <a:endParaRPr lang="en-US"/>
        </a:p>
      </dgm:t>
    </dgm:pt>
    <dgm:pt modelId="{4E3BC3E3-7FFF-4FAB-A74E-E10C90A2173C}" type="parTrans" cxnId="{68B99E79-0811-404C-8A9D-9A6CF6E582E1}">
      <dgm:prSet/>
      <dgm:spPr/>
      <dgm:t>
        <a:bodyPr/>
        <a:lstStyle/>
        <a:p>
          <a:endParaRPr lang="en-US"/>
        </a:p>
      </dgm:t>
    </dgm:pt>
    <dgm:pt modelId="{698CC4C5-4AB8-4AA2-98FA-E7D99AA35F6A}" type="pres">
      <dgm:prSet presAssocID="{F833EAC8-EBF6-4D98-BBBE-BBC3A2CC4DB0}" presName="compositeShape" presStyleCnt="0">
        <dgm:presLayoutVars>
          <dgm:chMax val="7"/>
          <dgm:dir/>
          <dgm:resizeHandles val="exact"/>
        </dgm:presLayoutVars>
      </dgm:prSet>
      <dgm:spPr/>
    </dgm:pt>
    <dgm:pt modelId="{9EA48A48-126D-404E-94F4-D2495AD571D0}" type="pres">
      <dgm:prSet presAssocID="{16F65CDF-64B0-4508-A8FC-E8132173D0C8}" presName="circ1" presStyleLbl="vennNode1" presStyleIdx="0" presStyleCnt="2" custScaleX="108283" custScaleY="105105" custLinFactNeighborX="4780" custLinFactNeighborY="-273"/>
      <dgm:spPr/>
      <dgm:t>
        <a:bodyPr/>
        <a:lstStyle/>
        <a:p>
          <a:endParaRPr lang="en-US"/>
        </a:p>
      </dgm:t>
    </dgm:pt>
    <dgm:pt modelId="{0A55EF82-2DC8-4DA8-B746-C2CCBB53A61C}" type="pres">
      <dgm:prSet presAssocID="{16F65CDF-64B0-4508-A8FC-E8132173D0C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9F0E52-E8B5-4EFC-ADD0-4584974C9AF5}" type="pres">
      <dgm:prSet presAssocID="{7EA7A44E-8595-419E-9B36-5217A4E89840}" presName="circ2" presStyleLbl="vennNode1" presStyleIdx="1" presStyleCnt="2" custScaleX="108092" custScaleY="105105" custLinFactNeighborX="-7563" custLinFactNeighborY="-3781"/>
      <dgm:spPr/>
      <dgm:t>
        <a:bodyPr/>
        <a:lstStyle/>
        <a:p>
          <a:endParaRPr lang="en-US"/>
        </a:p>
      </dgm:t>
    </dgm:pt>
    <dgm:pt modelId="{49EF5C60-8E74-4A57-8A3F-17F0B75B4242}" type="pres">
      <dgm:prSet presAssocID="{7EA7A44E-8595-419E-9B36-5217A4E8984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C81B56-BE10-4136-8BED-C8B379E0FC90}" type="presOf" srcId="{F833EAC8-EBF6-4D98-BBBE-BBC3A2CC4DB0}" destId="{698CC4C5-4AB8-4AA2-98FA-E7D99AA35F6A}" srcOrd="0" destOrd="0" presId="urn:microsoft.com/office/officeart/2005/8/layout/venn1"/>
    <dgm:cxn modelId="{2A70A95C-72F5-4B16-9631-89C3F98D4EDF}" type="presOf" srcId="{7EA7A44E-8595-419E-9B36-5217A4E89840}" destId="{E49F0E52-E8B5-4EFC-ADD0-4584974C9AF5}" srcOrd="0" destOrd="0" presId="urn:microsoft.com/office/officeart/2005/8/layout/venn1"/>
    <dgm:cxn modelId="{8D8AA437-CA4E-443C-A2E2-56F3F741F094}" type="presOf" srcId="{7EA7A44E-8595-419E-9B36-5217A4E89840}" destId="{49EF5C60-8E74-4A57-8A3F-17F0B75B4242}" srcOrd="1" destOrd="0" presId="urn:microsoft.com/office/officeart/2005/8/layout/venn1"/>
    <dgm:cxn modelId="{68B99E79-0811-404C-8A9D-9A6CF6E582E1}" srcId="{F833EAC8-EBF6-4D98-BBBE-BBC3A2CC4DB0}" destId="{7EA7A44E-8595-419E-9B36-5217A4E89840}" srcOrd="1" destOrd="0" parTransId="{4E3BC3E3-7FFF-4FAB-A74E-E10C90A2173C}" sibTransId="{6D4CB45C-1082-484A-B3E7-90D9A4F38A12}"/>
    <dgm:cxn modelId="{C265CA28-029A-49C8-AEE5-11D24F58DE60}" type="presOf" srcId="{16F65CDF-64B0-4508-A8FC-E8132173D0C8}" destId="{0A55EF82-2DC8-4DA8-B746-C2CCBB53A61C}" srcOrd="1" destOrd="0" presId="urn:microsoft.com/office/officeart/2005/8/layout/venn1"/>
    <dgm:cxn modelId="{E06DBB15-30C0-4574-89EC-34CE2E425583}" srcId="{F833EAC8-EBF6-4D98-BBBE-BBC3A2CC4DB0}" destId="{16F65CDF-64B0-4508-A8FC-E8132173D0C8}" srcOrd="0" destOrd="0" parTransId="{041D6F74-D353-4319-8997-B5508CB846AD}" sibTransId="{C6FF5B5F-2669-4661-B069-15678669469B}"/>
    <dgm:cxn modelId="{DE5E7DD4-BD00-4894-B8A4-ACF7E86A3DC3}" type="presOf" srcId="{16F65CDF-64B0-4508-A8FC-E8132173D0C8}" destId="{9EA48A48-126D-404E-94F4-D2495AD571D0}" srcOrd="0" destOrd="0" presId="urn:microsoft.com/office/officeart/2005/8/layout/venn1"/>
    <dgm:cxn modelId="{934ACB68-4E10-4F84-9AC4-44784800B68C}" type="presParOf" srcId="{698CC4C5-4AB8-4AA2-98FA-E7D99AA35F6A}" destId="{9EA48A48-126D-404E-94F4-D2495AD571D0}" srcOrd="0" destOrd="0" presId="urn:microsoft.com/office/officeart/2005/8/layout/venn1"/>
    <dgm:cxn modelId="{50A082FB-2D90-48F7-A98D-ADAD837164FC}" type="presParOf" srcId="{698CC4C5-4AB8-4AA2-98FA-E7D99AA35F6A}" destId="{0A55EF82-2DC8-4DA8-B746-C2CCBB53A61C}" srcOrd="1" destOrd="0" presId="urn:microsoft.com/office/officeart/2005/8/layout/venn1"/>
    <dgm:cxn modelId="{805DD76C-3608-4F32-AF94-8B1A1B9FC9EC}" type="presParOf" srcId="{698CC4C5-4AB8-4AA2-98FA-E7D99AA35F6A}" destId="{E49F0E52-E8B5-4EFC-ADD0-4584974C9AF5}" srcOrd="2" destOrd="0" presId="urn:microsoft.com/office/officeart/2005/8/layout/venn1"/>
    <dgm:cxn modelId="{613D3506-80E0-4081-B555-42A00E6E3B89}" type="presParOf" srcId="{698CC4C5-4AB8-4AA2-98FA-E7D99AA35F6A}" destId="{49EF5C60-8E74-4A57-8A3F-17F0B75B4242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A48A48-126D-404E-94F4-D2495AD571D0}">
      <dsp:nvSpPr>
        <dsp:cNvPr id="0" name=""/>
        <dsp:cNvSpPr/>
      </dsp:nvSpPr>
      <dsp:spPr>
        <a:xfrm>
          <a:off x="240566" y="0"/>
          <a:ext cx="5495275" cy="533399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 smtClean="0"/>
        </a:p>
      </dsp:txBody>
      <dsp:txXfrm>
        <a:off x="1007924" y="628992"/>
        <a:ext cx="3168447" cy="4076009"/>
      </dsp:txXfrm>
    </dsp:sp>
    <dsp:sp modelId="{E49F0E52-E8B5-4EFC-ADD0-4584974C9AF5}">
      <dsp:nvSpPr>
        <dsp:cNvPr id="0" name=""/>
        <dsp:cNvSpPr/>
      </dsp:nvSpPr>
      <dsp:spPr>
        <a:xfrm>
          <a:off x="3276615" y="0"/>
          <a:ext cx="5485582" cy="533399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0" kern="1200" dirty="0"/>
        </a:p>
      </dsp:txBody>
      <dsp:txXfrm>
        <a:off x="4833335" y="628992"/>
        <a:ext cx="3162858" cy="4076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20AF5-2A7F-4B55-9320-B275EE931AE9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6A87C-016C-4B60-9820-18B06F393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67E5-5EDC-4406-A95F-C0C5DE020835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79E90-9B4D-4F01-A6AD-E499BA64D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A4BF6-4E34-47FE-89A8-3C5643462BC7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70E60-3E54-457D-95E9-20EC5BBC1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41704-0336-44E0-93D0-70A7D81C2AE0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CB67A-7953-46A9-89D2-FBED1629F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6A1DC-3670-48F6-BA9A-788D92793F2B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1DAD9-F95F-46A2-8434-9984510C2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09644-68EF-4731-831C-057761711ADA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01A64-B5DD-47CF-B15E-83DF37208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4B03A-2DC2-4130-986D-034C665D3FEB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725C2-7C6B-4F87-9288-28BFAF3B2A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292B4-903C-4181-BFDE-24C0E2144A8A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86C19-5FE8-44DE-A76C-7AAF454DBF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24B6-19EA-48C8-81F2-E992BC6A3225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A597F-6FB0-429A-BB69-2F061A6D7C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03E5B-19C6-4483-8740-441674D1E124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E7652-F9C3-4363-A0EF-4B37A3CD16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DCD3F-3419-4FF5-8F57-56217937EA40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AADA0-F600-4538-A702-B24E31433E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BB6747-F819-49E5-8CD2-832E465565D5}" type="datetimeFigureOut">
              <a:rPr lang="en-US"/>
              <a:pPr>
                <a:defRPr/>
              </a:pPr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8846DC-8456-4FED-A236-D026ADF035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en/0/0f/Jake_flying_Great_Leonoptyrex.jpg" TargetMode="External"/><Relationship Id="rId13" Type="http://schemas.openxmlformats.org/officeDocument/2006/relationships/image" Target="../media/image6.jpeg"/><Relationship Id="rId18" Type="http://schemas.openxmlformats.org/officeDocument/2006/relationships/hyperlink" Target="http://upload.wikimedia.org/wikipedia/en/d/d7/District_nine_ver2.jpg" TargetMode="External"/><Relationship Id="rId3" Type="http://schemas.openxmlformats.org/officeDocument/2006/relationships/image" Target="../media/image1.jpeg"/><Relationship Id="rId21" Type="http://schemas.openxmlformats.org/officeDocument/2006/relationships/image" Target="../media/image10.jpeg"/><Relationship Id="rId7" Type="http://schemas.openxmlformats.org/officeDocument/2006/relationships/image" Target="../media/image3.jpeg"/><Relationship Id="rId12" Type="http://schemas.openxmlformats.org/officeDocument/2006/relationships/hyperlink" Target="http://en.wikipedia.org/wiki/File:HLposterUSA2.jpg" TargetMode="External"/><Relationship Id="rId17" Type="http://schemas.openxmlformats.org/officeDocument/2006/relationships/image" Target="../media/image8.jpeg"/><Relationship Id="rId2" Type="http://schemas.openxmlformats.org/officeDocument/2006/relationships/hyperlink" Target="http://upload.wikimedia.org/wikipedia/commons/d/d9/81st_Academy_Awards_Ceremony.JPG" TargetMode="External"/><Relationship Id="rId16" Type="http://schemas.openxmlformats.org/officeDocument/2006/relationships/hyperlink" Target="http://upload.wikimedia.org/wikipedia/commons/1/13/SandraBullockMay09.jpg" TargetMode="External"/><Relationship Id="rId20" Type="http://schemas.openxmlformats.org/officeDocument/2006/relationships/hyperlink" Target="http://upload.wikimedia.org/wikipedia/en/1/1d/HumanFactorInvictus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upload.wikimedia.org/wikipedia/en/c/c3/Inglourious_Basterds_poster.jpg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10" Type="http://schemas.openxmlformats.org/officeDocument/2006/relationships/hyperlink" Target="http://upload.wikimedia.org/wikipedia/en/9/9f/Precious2009poster.jpg" TargetMode="External"/><Relationship Id="rId19" Type="http://schemas.openxmlformats.org/officeDocument/2006/relationships/image" Target="../media/image9.jpeg"/><Relationship Id="rId4" Type="http://schemas.openxmlformats.org/officeDocument/2006/relationships/hyperlink" Target="http://upload.wikimedia.org/wikipedia/en/5/5c/82nd_Academy_Awards_poster.jpg" TargetMode="External"/><Relationship Id="rId9" Type="http://schemas.openxmlformats.org/officeDocument/2006/relationships/image" Target="../media/image4.jpeg"/><Relationship Id="rId14" Type="http://schemas.openxmlformats.org/officeDocument/2006/relationships/hyperlink" Target="http://upload.wikimedia.org/wikipedia/en/c/c5/Up_Poster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s://www.cia.gov/library/publications/the-world-factbook/maps/maptemplate_sf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hyperlink" Target="https://www.cia.gov/library/publications/the-world-factbook/maps/sf_largelocator_template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upload.wikimedia.org/wikipedia/commons/8/81/DurbanSign1989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a.gov/" TargetMode="External"/><Relationship Id="rId2" Type="http://schemas.openxmlformats.org/officeDocument/2006/relationships/hyperlink" Target="http://www.wikipedia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-cs-students.stanford.edu/~cale/cs201/apartheid.hist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0" descr="File:81st Academy Awards Ceremon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File:82nd Academy Awards poste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1295400"/>
            <a:ext cx="3429000" cy="49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18" descr="File:Inglourious Basterds poster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674538">
            <a:off x="5657850" y="1066800"/>
            <a:ext cx="1838325" cy="272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82</a:t>
            </a:r>
            <a:r>
              <a:rPr lang="en-US" baseline="30000" smtClean="0"/>
              <a:t>nd</a:t>
            </a:r>
            <a:r>
              <a:rPr lang="en-US" smtClean="0"/>
              <a:t> Annual Academy Awards</a:t>
            </a:r>
          </a:p>
        </p:txBody>
      </p:sp>
      <p:pic>
        <p:nvPicPr>
          <p:cNvPr id="13317" name="Picture 6" descr="File:Jake flying Great Leonoptyrex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1698293">
            <a:off x="760413" y="4497388"/>
            <a:ext cx="30845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2" descr="File:Precious2009poster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-643855">
            <a:off x="1447800" y="1295400"/>
            <a:ext cx="14700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4" descr="From above a flat and dry desert floor, a person in a green military uniform with heavy padding holds red wires attached to seven pill-shaped bomb canister scattered around him. At the top of the poster are three critics' favorable opinions: &quot;A near-perfect movie,&quot; &quot;A full-tilt action picture,&quot; and &quot;Ferociously suspenseful.&quot; Below the quotes is the title &quot;THE HURT LOCKER&quot; and the tagline, &quot;You don't have to be a hero to do this job. But it helps.&quot;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-947376">
            <a:off x="6773863" y="4294188"/>
            <a:ext cx="1543050" cy="239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6" descr="File:Up Poster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97476">
            <a:off x="195263" y="2103438"/>
            <a:ext cx="1905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8" descr="File:SandraBullockMay09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1173188">
            <a:off x="6623050" y="1954213"/>
            <a:ext cx="2125663" cy="272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20" descr="File:District nine ver2.jpg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724400" y="1143000"/>
            <a:ext cx="3505200" cy="51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8" name="Picture 22" descr="File:HumanFactorInvictus.jpg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33400" y="1219200"/>
            <a:ext cx="342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6" descr="South Afr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/>
          <a:lstStyle/>
          <a:p>
            <a:r>
              <a:rPr lang="en-US" smtClean="0">
                <a:latin typeface="Impact" pitchFamily="34" charset="0"/>
              </a:rPr>
              <a:t>Apartheid in South Africa</a:t>
            </a: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By Ryan Fan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Map of South Afric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276600"/>
            <a:ext cx="3078423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4" descr="Location of South Afric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657600"/>
            <a:ext cx="28956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 is “Apartheid”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066800"/>
            <a:ext cx="6324600" cy="30781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Apartheid is a word in Afrikaans meaning “apartness.” 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 takes place in South Africa. 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Apartheid vs. Segregation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524000"/>
          <a:ext cx="91440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1828800" y="1981200"/>
            <a:ext cx="1828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Calibri" pitchFamily="34" charset="0"/>
              </a:rPr>
              <a:t>Apartheid</a:t>
            </a: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5410200" y="2057400"/>
            <a:ext cx="2057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Calibri" pitchFamily="34" charset="0"/>
              </a:rPr>
              <a:t>Segregation</a:t>
            </a:r>
          </a:p>
        </p:txBody>
      </p:sp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609600" y="2895600"/>
            <a:ext cx="2667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South Africa and other African nations</a:t>
            </a:r>
          </a:p>
          <a:p>
            <a:endParaRPr lang="en-U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White Population: 10%, Black Population: 90%</a:t>
            </a:r>
          </a:p>
          <a:p>
            <a:pPr>
              <a:buFont typeface="Arial" charset="0"/>
              <a:buChar char="•"/>
            </a:pPr>
            <a:endParaRPr lang="en-U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Enacted by National Government</a:t>
            </a:r>
          </a:p>
          <a:p>
            <a:pPr>
              <a:buFont typeface="Arial" charset="0"/>
              <a:buChar char="•"/>
            </a:pPr>
            <a:endParaRPr lang="en-US">
              <a:latin typeface="Calibri" pitchFamily="34" charset="0"/>
            </a:endParaRPr>
          </a:p>
        </p:txBody>
      </p:sp>
      <p:sp>
        <p:nvSpPr>
          <p:cNvPr id="16390" name="TextBox 10"/>
          <p:cNvSpPr txBox="1">
            <a:spLocks noChangeArrowheads="1"/>
          </p:cNvSpPr>
          <p:nvPr/>
        </p:nvSpPr>
        <p:spPr bwMode="auto">
          <a:xfrm>
            <a:off x="5715000" y="2895600"/>
            <a:ext cx="26670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Southern United States of America</a:t>
            </a:r>
          </a:p>
          <a:p>
            <a:endParaRPr lang="en-U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White Population: 90%, Black Population: 10%</a:t>
            </a:r>
          </a:p>
          <a:p>
            <a:pPr>
              <a:buFont typeface="Arial" charset="0"/>
              <a:buChar char="•"/>
            </a:pPr>
            <a:endParaRPr lang="en-U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Enacted by State Governments</a:t>
            </a:r>
          </a:p>
          <a:p>
            <a:pPr>
              <a:buFont typeface="Arial" charset="0"/>
              <a:buChar char="•"/>
            </a:pPr>
            <a:endParaRPr lang="en-US">
              <a:latin typeface="Calibri" pitchFamily="34" charset="0"/>
            </a:endParaRPr>
          </a:p>
        </p:txBody>
      </p:sp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3429000" y="3429000"/>
            <a:ext cx="2133600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</a:t>
            </a:r>
            <a:r>
              <a:rPr lang="en-US" sz="1400">
                <a:latin typeface="Calibri" pitchFamily="34" charset="0"/>
              </a:rPr>
              <a:t>Limited rights, communication, jobs, education and other aspects of life  according to race</a:t>
            </a:r>
          </a:p>
          <a:p>
            <a:pPr>
              <a:buFont typeface="Arial" charset="0"/>
              <a:buNone/>
            </a:pPr>
            <a:endParaRPr lang="en-US" sz="1400">
              <a:latin typeface="Calibri" pitchFamily="34" charset="0"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3886200" y="2667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Both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ROWD 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upload.wikimedia.org/wikipedia/commons/1/12/ApartheidSignEnglishAfrikaa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609600"/>
            <a:ext cx="3505200" cy="3209205"/>
          </a:xfrm>
          <a:prstGeom prst="rect">
            <a:avLst/>
          </a:prstGeom>
          <a:noFill/>
        </p:spPr>
      </p:pic>
      <p:pic>
        <p:nvPicPr>
          <p:cNvPr id="1028" name="Picture 4" descr="File:DurbanSign1989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910195"/>
            <a:ext cx="2902712" cy="4947805"/>
          </a:xfrm>
          <a:prstGeom prst="rect">
            <a:avLst/>
          </a:prstGeom>
          <a:noFill/>
        </p:spPr>
      </p:pic>
      <p:pic>
        <p:nvPicPr>
          <p:cNvPr id="1030" name="Picture 6" descr="fig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60546" y="3124200"/>
            <a:ext cx="4415562" cy="3333751"/>
          </a:xfrm>
          <a:prstGeom prst="rect">
            <a:avLst/>
          </a:prstGeom>
          <a:noFill/>
        </p:spPr>
      </p:pic>
      <p:pic>
        <p:nvPicPr>
          <p:cNvPr id="1032" name="Picture 8" descr="HOMELANDS PICTUR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7800" y="304800"/>
            <a:ext cx="3650942" cy="25069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American Connection and Conclusion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By the 1960’s and 70’s, the world was already protesting apartheid.</a:t>
            </a:r>
          </a:p>
          <a:p>
            <a:r>
              <a:rPr lang="en-US" sz="2800" dirty="0" smtClean="0"/>
              <a:t>South Africa was banned from the 1964 Tokyo Summer Olympic Games.</a:t>
            </a:r>
          </a:p>
          <a:p>
            <a:r>
              <a:rPr lang="en-US" sz="2800" dirty="0" smtClean="0"/>
              <a:t>Mozambique, Rhodesia, and Angola were hostile.</a:t>
            </a:r>
          </a:p>
          <a:p>
            <a:r>
              <a:rPr lang="en-US" sz="2800" dirty="0" smtClean="0"/>
              <a:t>In 1984, Europe and the United States refused to trade with South Africa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Five years later, apartheid laws ended and Nelson Mandela was freed from prison.  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endParaRPr lang="en-US" sz="2800" dirty="0" smtClean="0"/>
          </a:p>
          <a:p>
            <a:endParaRPr lang="en-US" dirty="0" smtClean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Works Cited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Images </a:t>
            </a:r>
            <a:r>
              <a:rPr lang="en-US" dirty="0" smtClean="0"/>
              <a:t>courtesy of</a:t>
            </a:r>
            <a:r>
              <a:rPr lang="en-US" dirty="0" smtClean="0"/>
              <a:t>:  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www.wikipedia.org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www.cia.gov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http://www-cs-students.stanford.edu/~</a:t>
            </a:r>
            <a:r>
              <a:rPr lang="en-US" dirty="0" smtClean="0">
                <a:hlinkClick r:id="rId4"/>
              </a:rPr>
              <a:t>cale/cs201/apartheid.hist.html</a:t>
            </a:r>
            <a:r>
              <a:rPr lang="en-US" dirty="0" smtClean="0"/>
              <a:t>  </a:t>
            </a:r>
            <a:endParaRPr lang="en-US" dirty="0" smtClean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182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82nd Annual Academy Awards</vt:lpstr>
      <vt:lpstr>Apartheid in South Africa</vt:lpstr>
      <vt:lpstr>What is “Apartheid”</vt:lpstr>
      <vt:lpstr>Apartheid vs. Segregation</vt:lpstr>
      <vt:lpstr>Slide 5</vt:lpstr>
      <vt:lpstr>American Connection and Conclusion</vt:lpstr>
      <vt:lpstr>Works Cited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rfan78</dc:creator>
  <cp:lastModifiedBy>rfan78</cp:lastModifiedBy>
  <cp:revision>16</cp:revision>
  <dcterms:created xsi:type="dcterms:W3CDTF">2010-03-15T16:18:05Z</dcterms:created>
  <dcterms:modified xsi:type="dcterms:W3CDTF">2010-03-19T14:12:15Z</dcterms:modified>
</cp:coreProperties>
</file>